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7" r:id="rId7"/>
    <p:sldId id="266" r:id="rId8"/>
    <p:sldId id="262" r:id="rId9"/>
    <p:sldId id="259" r:id="rId10"/>
    <p:sldId id="260"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FE09-26ED-463B-84AE-4164D124E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E0BF98-7B5F-43BF-AF6D-653013FB0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078368-666C-42D0-A117-7378EDC8C5A7}"/>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CC468E47-7549-490E-93D5-DBAD78D8C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80E41-5805-4ECD-A4D0-6BE9BDB48C3B}"/>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43907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0726-2377-4472-A0E9-8B6D3CC07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D3FF67-70BA-4A2A-AC6A-362233A4BA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3F05F-15D9-4705-B83F-4E30CD23735C}"/>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1E50D32E-06D5-45C9-9714-B4AF96587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4F120-1EB5-4F8D-AAFD-769AD18F32DD}"/>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74586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A2AE0-7ED8-449C-82AE-5B4FE28A9D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9FD9C4-567D-44B9-A75F-97447CF237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8E6BF-2D2C-48DF-9086-AF5950AD7F85}"/>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0A3A4223-B5BF-49EA-9E0A-EA36FE562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66486-61A6-48A2-8E6B-F4937341E87D}"/>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97965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EFA2-3BB4-480A-B317-2D5E57F83D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6EAA0A-3F53-48C2-9C70-A325F7445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11EC3-082E-4071-879F-A6F75EE80301}"/>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BC965F3B-BD15-4F65-9DD2-0461D6C94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0AA3C-536A-4D0C-BDDB-E32E28F02046}"/>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42047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1C2-5485-4961-9DED-F424A570C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90A3BC-A242-4C3D-9B36-0E80F5621C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8702A7-DA63-482D-A79E-06E4DFE3ACD1}"/>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F754539F-D006-48F1-BB3C-6E7323C42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96515-52C2-4FBF-8B4D-1C847F2671B1}"/>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63742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B4F6-BBB3-4132-8F62-888459FD8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D6AFE-11B8-40CA-9AE3-9985C1C70A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90C5D3-942D-4945-A401-0825E50CB2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555E10-44FC-4D85-992E-573ED8C39EB9}"/>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6" name="Footer Placeholder 5">
            <a:extLst>
              <a:ext uri="{FF2B5EF4-FFF2-40B4-BE49-F238E27FC236}">
                <a16:creationId xmlns:a16="http://schemas.microsoft.com/office/drawing/2014/main" id="{D72DC467-F958-429D-A31D-3F92B409A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E6820-1449-4154-A5CA-93F21BC1E5D3}"/>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946518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5C05-4564-43F2-B573-59C94C3D60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B81254-35E6-4F30-B49C-10C125795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E1F18-8882-422E-915F-3319D82F82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075702-1A1B-4315-BF9D-3DC6F0A1B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0C56-E6D3-4CD6-ABE1-3A3AE88ABB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124B3-0BFF-4F8A-9C64-896BA9FD91BF}"/>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8" name="Footer Placeholder 7">
            <a:extLst>
              <a:ext uri="{FF2B5EF4-FFF2-40B4-BE49-F238E27FC236}">
                <a16:creationId xmlns:a16="http://schemas.microsoft.com/office/drawing/2014/main" id="{5CD2E7D6-9BA0-48E3-A2A9-B3123D995A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1B73B-5994-4B53-B47B-45E457B42523}"/>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67466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5373-A0A4-42C9-8D2B-A35B8375C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79879A-D457-48F9-B99F-0AB5C29E11DB}"/>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4" name="Footer Placeholder 3">
            <a:extLst>
              <a:ext uri="{FF2B5EF4-FFF2-40B4-BE49-F238E27FC236}">
                <a16:creationId xmlns:a16="http://schemas.microsoft.com/office/drawing/2014/main" id="{73E6B93E-270A-4D06-A06F-F03605816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9A0E64-53E9-404E-A668-9F05D7250850}"/>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56347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8AEB97-E669-4F7D-ACC5-B2FF1AB0F352}"/>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3" name="Footer Placeholder 2">
            <a:extLst>
              <a:ext uri="{FF2B5EF4-FFF2-40B4-BE49-F238E27FC236}">
                <a16:creationId xmlns:a16="http://schemas.microsoft.com/office/drawing/2014/main" id="{D81D2223-9854-4D79-A99B-5FCFE1EB3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39F9BF-3CA7-4C4F-9892-B10DB681D0F5}"/>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17124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5049-A33D-4A61-8B88-C1085029A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1F1D58-0F6F-49C4-BF9E-AE49BA510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57296-0A9A-4675-9466-387BD14E2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62152-343B-4CBE-A250-17F8ED54760B}"/>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6" name="Footer Placeholder 5">
            <a:extLst>
              <a:ext uri="{FF2B5EF4-FFF2-40B4-BE49-F238E27FC236}">
                <a16:creationId xmlns:a16="http://schemas.microsoft.com/office/drawing/2014/main" id="{81030F0A-873E-4045-AB4A-CB7D0161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1387E-ED80-4D30-9412-4D20FACC7D88}"/>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688892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7C66-28DD-48BC-896B-6A497334A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9CAD0-A91A-4921-A55F-B3BFF3045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446F1-C0D0-4C6A-B772-6C33D982C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555FA7-1A20-4620-880A-F833C563DBF3}"/>
              </a:ext>
            </a:extLst>
          </p:cNvPr>
          <p:cNvSpPr>
            <a:spLocks noGrp="1"/>
          </p:cNvSpPr>
          <p:nvPr>
            <p:ph type="dt" sz="half" idx="10"/>
          </p:nvPr>
        </p:nvSpPr>
        <p:spPr/>
        <p:txBody>
          <a:bodyPr/>
          <a:lstStyle/>
          <a:p>
            <a:fld id="{478752E7-525E-4982-8335-989A245C323B}" type="datetimeFigureOut">
              <a:rPr lang="en-US" smtClean="0"/>
              <a:t>12/22/2020</a:t>
            </a:fld>
            <a:endParaRPr lang="en-US"/>
          </a:p>
        </p:txBody>
      </p:sp>
      <p:sp>
        <p:nvSpPr>
          <p:cNvPr id="6" name="Footer Placeholder 5">
            <a:extLst>
              <a:ext uri="{FF2B5EF4-FFF2-40B4-BE49-F238E27FC236}">
                <a16:creationId xmlns:a16="http://schemas.microsoft.com/office/drawing/2014/main" id="{15104592-64CA-4566-BA6D-B38462021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0EF1C-FCCB-413D-B8F7-9BAB7981D31B}"/>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356746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2BA47-D8CB-4F0D-AFC3-74CCF35F1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6A8FEE-12EC-44B8-9FC1-84609075E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F92F5-EE1F-4505-BDF8-2BB55B643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752E7-525E-4982-8335-989A245C323B}" type="datetimeFigureOut">
              <a:rPr lang="en-US" smtClean="0"/>
              <a:t>12/22/2020</a:t>
            </a:fld>
            <a:endParaRPr lang="en-US"/>
          </a:p>
        </p:txBody>
      </p:sp>
      <p:sp>
        <p:nvSpPr>
          <p:cNvPr id="5" name="Footer Placeholder 4">
            <a:extLst>
              <a:ext uri="{FF2B5EF4-FFF2-40B4-BE49-F238E27FC236}">
                <a16:creationId xmlns:a16="http://schemas.microsoft.com/office/drawing/2014/main" id="{43F7A4CB-57AE-4B13-87E4-BF2E417577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0D4983-4B7F-4B25-AF14-6E553727E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0A50E-261B-4E86-B47D-924DEBB87B03}" type="slidenum">
              <a:rPr lang="en-US" smtClean="0"/>
              <a:t>‹#›</a:t>
            </a:fld>
            <a:endParaRPr lang="en-US"/>
          </a:p>
        </p:txBody>
      </p:sp>
    </p:spTree>
    <p:extLst>
      <p:ext uri="{BB962C8B-B14F-4D97-AF65-F5344CB8AC3E}">
        <p14:creationId xmlns:p14="http://schemas.microsoft.com/office/powerpoint/2010/main" val="388401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osapublishing.org/ao/abstract.cfm?uri=ao-55-33-954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7BF6-5B7C-410B-904B-F31B669A5990}"/>
              </a:ext>
            </a:extLst>
          </p:cNvPr>
          <p:cNvSpPr>
            <a:spLocks noGrp="1"/>
          </p:cNvSpPr>
          <p:nvPr>
            <p:ph type="ctrTitle"/>
          </p:nvPr>
        </p:nvSpPr>
        <p:spPr/>
        <p:txBody>
          <a:bodyPr/>
          <a:lstStyle/>
          <a:p>
            <a:r>
              <a:rPr lang="en-US" dirty="0"/>
              <a:t>Transport of Intensity based Quantitative Phase Imaging</a:t>
            </a:r>
          </a:p>
        </p:txBody>
      </p:sp>
      <p:sp>
        <p:nvSpPr>
          <p:cNvPr id="3" name="Subtitle 2">
            <a:extLst>
              <a:ext uri="{FF2B5EF4-FFF2-40B4-BE49-F238E27FC236}">
                <a16:creationId xmlns:a16="http://schemas.microsoft.com/office/drawing/2014/main" id="{69A7B551-4065-4B0C-B547-C75658D0B7FD}"/>
              </a:ext>
            </a:extLst>
          </p:cNvPr>
          <p:cNvSpPr>
            <a:spLocks noGrp="1"/>
          </p:cNvSpPr>
          <p:nvPr>
            <p:ph type="subTitle" idx="1"/>
          </p:nvPr>
        </p:nvSpPr>
        <p:spPr/>
        <p:txBody>
          <a:bodyPr/>
          <a:lstStyle/>
          <a:p>
            <a:r>
              <a:rPr lang="en-US" dirty="0"/>
              <a:t>Progression Report</a:t>
            </a:r>
          </a:p>
        </p:txBody>
      </p:sp>
    </p:spTree>
    <p:extLst>
      <p:ext uri="{BB962C8B-B14F-4D97-AF65-F5344CB8AC3E}">
        <p14:creationId xmlns:p14="http://schemas.microsoft.com/office/powerpoint/2010/main" val="1257493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F727-4FE5-4003-A7D3-C2605CE4F5EA}"/>
              </a:ext>
            </a:extLst>
          </p:cNvPr>
          <p:cNvSpPr>
            <a:spLocks noGrp="1"/>
          </p:cNvSpPr>
          <p:nvPr>
            <p:ph type="title"/>
          </p:nvPr>
        </p:nvSpPr>
        <p:spPr>
          <a:xfrm>
            <a:off x="10886" y="20602"/>
            <a:ext cx="10515600" cy="1325563"/>
          </a:xfrm>
        </p:spPr>
        <p:txBody>
          <a:bodyPr/>
          <a:lstStyle/>
          <a:p>
            <a:r>
              <a:rPr lang="en-US" dirty="0" err="1"/>
              <a:t>I_image</a:t>
            </a:r>
            <a:endParaRPr lang="en-US" dirty="0"/>
          </a:p>
        </p:txBody>
      </p:sp>
      <p:pic>
        <p:nvPicPr>
          <p:cNvPr id="7" name="Content Placeholder 6">
            <a:extLst>
              <a:ext uri="{FF2B5EF4-FFF2-40B4-BE49-F238E27FC236}">
                <a16:creationId xmlns:a16="http://schemas.microsoft.com/office/drawing/2014/main" id="{15790E5B-8ABD-48AE-9ED9-B153374F0F07}"/>
              </a:ext>
            </a:extLst>
          </p:cNvPr>
          <p:cNvPicPr>
            <a:picLocks noGrp="1" noChangeAspect="1"/>
          </p:cNvPicPr>
          <p:nvPr>
            <p:ph idx="1"/>
          </p:nvPr>
        </p:nvPicPr>
        <p:blipFill>
          <a:blip r:embed="rId2"/>
          <a:stretch>
            <a:fillRect/>
          </a:stretch>
        </p:blipFill>
        <p:spPr>
          <a:xfrm>
            <a:off x="10886" y="1019709"/>
            <a:ext cx="4000500" cy="3000375"/>
          </a:xfrm>
        </p:spPr>
      </p:pic>
      <p:pic>
        <p:nvPicPr>
          <p:cNvPr id="9" name="Picture 8">
            <a:extLst>
              <a:ext uri="{FF2B5EF4-FFF2-40B4-BE49-F238E27FC236}">
                <a16:creationId xmlns:a16="http://schemas.microsoft.com/office/drawing/2014/main" id="{ECF03784-0AC4-4BA0-88D9-A6726B5756AA}"/>
              </a:ext>
            </a:extLst>
          </p:cNvPr>
          <p:cNvPicPr>
            <a:picLocks noChangeAspect="1"/>
          </p:cNvPicPr>
          <p:nvPr/>
        </p:nvPicPr>
        <p:blipFill>
          <a:blip r:embed="rId3"/>
          <a:stretch>
            <a:fillRect/>
          </a:stretch>
        </p:blipFill>
        <p:spPr>
          <a:xfrm>
            <a:off x="3777343" y="1019708"/>
            <a:ext cx="4000500" cy="3000375"/>
          </a:xfrm>
          <a:prstGeom prst="rect">
            <a:avLst/>
          </a:prstGeom>
        </p:spPr>
      </p:pic>
      <p:pic>
        <p:nvPicPr>
          <p:cNvPr id="11" name="Picture 10">
            <a:extLst>
              <a:ext uri="{FF2B5EF4-FFF2-40B4-BE49-F238E27FC236}">
                <a16:creationId xmlns:a16="http://schemas.microsoft.com/office/drawing/2014/main" id="{67CBEB47-1451-421C-84E8-023174EBF9BC}"/>
              </a:ext>
            </a:extLst>
          </p:cNvPr>
          <p:cNvPicPr>
            <a:picLocks noChangeAspect="1"/>
          </p:cNvPicPr>
          <p:nvPr/>
        </p:nvPicPr>
        <p:blipFill>
          <a:blip r:embed="rId4"/>
          <a:stretch>
            <a:fillRect/>
          </a:stretch>
        </p:blipFill>
        <p:spPr>
          <a:xfrm>
            <a:off x="7660822" y="999106"/>
            <a:ext cx="4000500" cy="3000375"/>
          </a:xfrm>
          <a:prstGeom prst="rect">
            <a:avLst/>
          </a:prstGeom>
        </p:spPr>
      </p:pic>
      <p:pic>
        <p:nvPicPr>
          <p:cNvPr id="13" name="Picture 12">
            <a:extLst>
              <a:ext uri="{FF2B5EF4-FFF2-40B4-BE49-F238E27FC236}">
                <a16:creationId xmlns:a16="http://schemas.microsoft.com/office/drawing/2014/main" id="{8A221246-5040-4EFB-9563-BF2FE5427F71}"/>
              </a:ext>
            </a:extLst>
          </p:cNvPr>
          <p:cNvPicPr>
            <a:picLocks noChangeAspect="1"/>
          </p:cNvPicPr>
          <p:nvPr/>
        </p:nvPicPr>
        <p:blipFill>
          <a:blip r:embed="rId5"/>
          <a:stretch>
            <a:fillRect/>
          </a:stretch>
        </p:blipFill>
        <p:spPr>
          <a:xfrm>
            <a:off x="10886" y="3857625"/>
            <a:ext cx="4000500" cy="3000375"/>
          </a:xfrm>
          <a:prstGeom prst="rect">
            <a:avLst/>
          </a:prstGeom>
        </p:spPr>
      </p:pic>
      <p:pic>
        <p:nvPicPr>
          <p:cNvPr id="15" name="Picture 14">
            <a:extLst>
              <a:ext uri="{FF2B5EF4-FFF2-40B4-BE49-F238E27FC236}">
                <a16:creationId xmlns:a16="http://schemas.microsoft.com/office/drawing/2014/main" id="{8199AADE-87E9-4344-9123-9F75963D429A}"/>
              </a:ext>
            </a:extLst>
          </p:cNvPr>
          <p:cNvPicPr>
            <a:picLocks noChangeAspect="1"/>
          </p:cNvPicPr>
          <p:nvPr/>
        </p:nvPicPr>
        <p:blipFill>
          <a:blip r:embed="rId6"/>
          <a:stretch>
            <a:fillRect/>
          </a:stretch>
        </p:blipFill>
        <p:spPr>
          <a:xfrm>
            <a:off x="3777343" y="3857625"/>
            <a:ext cx="4000500" cy="3000375"/>
          </a:xfrm>
          <a:prstGeom prst="rect">
            <a:avLst/>
          </a:prstGeom>
        </p:spPr>
      </p:pic>
      <p:pic>
        <p:nvPicPr>
          <p:cNvPr id="17" name="Picture 16">
            <a:extLst>
              <a:ext uri="{FF2B5EF4-FFF2-40B4-BE49-F238E27FC236}">
                <a16:creationId xmlns:a16="http://schemas.microsoft.com/office/drawing/2014/main" id="{CD1896F3-0AF4-4110-AAF9-1F4C3F0E731B}"/>
              </a:ext>
            </a:extLst>
          </p:cNvPr>
          <p:cNvPicPr>
            <a:picLocks noChangeAspect="1"/>
          </p:cNvPicPr>
          <p:nvPr/>
        </p:nvPicPr>
        <p:blipFill>
          <a:blip r:embed="rId7"/>
          <a:stretch>
            <a:fillRect/>
          </a:stretch>
        </p:blipFill>
        <p:spPr>
          <a:xfrm>
            <a:off x="7660822" y="3857624"/>
            <a:ext cx="4000500" cy="3000375"/>
          </a:xfrm>
          <a:prstGeom prst="rect">
            <a:avLst/>
          </a:prstGeom>
        </p:spPr>
      </p:pic>
    </p:spTree>
    <p:extLst>
      <p:ext uri="{BB962C8B-B14F-4D97-AF65-F5344CB8AC3E}">
        <p14:creationId xmlns:p14="http://schemas.microsoft.com/office/powerpoint/2010/main" val="325048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616B-1EF2-472C-859A-7B67FF7C76DE}"/>
              </a:ext>
            </a:extLst>
          </p:cNvPr>
          <p:cNvSpPr>
            <a:spLocks noGrp="1"/>
          </p:cNvSpPr>
          <p:nvPr>
            <p:ph type="title"/>
          </p:nvPr>
        </p:nvSpPr>
        <p:spPr>
          <a:xfrm>
            <a:off x="0" y="0"/>
            <a:ext cx="10515600" cy="1325563"/>
          </a:xfrm>
        </p:spPr>
        <p:txBody>
          <a:bodyPr/>
          <a:lstStyle/>
          <a:p>
            <a:r>
              <a:rPr lang="en-US" dirty="0" err="1"/>
              <a:t>I_after_image</a:t>
            </a:r>
            <a:endParaRPr lang="en-US" dirty="0"/>
          </a:p>
        </p:txBody>
      </p:sp>
      <p:pic>
        <p:nvPicPr>
          <p:cNvPr id="5" name="Content Placeholder 4">
            <a:extLst>
              <a:ext uri="{FF2B5EF4-FFF2-40B4-BE49-F238E27FC236}">
                <a16:creationId xmlns:a16="http://schemas.microsoft.com/office/drawing/2014/main" id="{7F780D9E-7834-42D6-B9BC-5A59FEB60642}"/>
              </a:ext>
            </a:extLst>
          </p:cNvPr>
          <p:cNvPicPr>
            <a:picLocks noGrp="1" noChangeAspect="1"/>
          </p:cNvPicPr>
          <p:nvPr>
            <p:ph idx="1"/>
          </p:nvPr>
        </p:nvPicPr>
        <p:blipFill>
          <a:blip r:embed="rId2"/>
          <a:stretch>
            <a:fillRect/>
          </a:stretch>
        </p:blipFill>
        <p:spPr>
          <a:xfrm>
            <a:off x="0" y="1012055"/>
            <a:ext cx="4000500" cy="3000375"/>
          </a:xfrm>
        </p:spPr>
      </p:pic>
      <p:pic>
        <p:nvPicPr>
          <p:cNvPr id="7" name="Picture 6">
            <a:extLst>
              <a:ext uri="{FF2B5EF4-FFF2-40B4-BE49-F238E27FC236}">
                <a16:creationId xmlns:a16="http://schemas.microsoft.com/office/drawing/2014/main" id="{6947D2F8-38B2-4B05-980D-016DBD295391}"/>
              </a:ext>
            </a:extLst>
          </p:cNvPr>
          <p:cNvPicPr>
            <a:picLocks noChangeAspect="1"/>
          </p:cNvPicPr>
          <p:nvPr/>
        </p:nvPicPr>
        <p:blipFill>
          <a:blip r:embed="rId3"/>
          <a:stretch>
            <a:fillRect/>
          </a:stretch>
        </p:blipFill>
        <p:spPr>
          <a:xfrm>
            <a:off x="4000500" y="1012055"/>
            <a:ext cx="4000500" cy="3000375"/>
          </a:xfrm>
          <a:prstGeom prst="rect">
            <a:avLst/>
          </a:prstGeom>
        </p:spPr>
      </p:pic>
      <p:pic>
        <p:nvPicPr>
          <p:cNvPr id="9" name="Picture 8">
            <a:extLst>
              <a:ext uri="{FF2B5EF4-FFF2-40B4-BE49-F238E27FC236}">
                <a16:creationId xmlns:a16="http://schemas.microsoft.com/office/drawing/2014/main" id="{D630B13A-4C79-43A7-BE45-BCCA9051783A}"/>
              </a:ext>
            </a:extLst>
          </p:cNvPr>
          <p:cNvPicPr>
            <a:picLocks noChangeAspect="1"/>
          </p:cNvPicPr>
          <p:nvPr/>
        </p:nvPicPr>
        <p:blipFill>
          <a:blip r:embed="rId4"/>
          <a:stretch>
            <a:fillRect/>
          </a:stretch>
        </p:blipFill>
        <p:spPr>
          <a:xfrm>
            <a:off x="8096250" y="1012054"/>
            <a:ext cx="4000500" cy="3000375"/>
          </a:xfrm>
          <a:prstGeom prst="rect">
            <a:avLst/>
          </a:prstGeom>
        </p:spPr>
      </p:pic>
      <p:pic>
        <p:nvPicPr>
          <p:cNvPr id="11" name="Picture 10">
            <a:extLst>
              <a:ext uri="{FF2B5EF4-FFF2-40B4-BE49-F238E27FC236}">
                <a16:creationId xmlns:a16="http://schemas.microsoft.com/office/drawing/2014/main" id="{42062FAB-601E-47FB-957E-FD4C93B1BD92}"/>
              </a:ext>
            </a:extLst>
          </p:cNvPr>
          <p:cNvPicPr>
            <a:picLocks noChangeAspect="1"/>
          </p:cNvPicPr>
          <p:nvPr/>
        </p:nvPicPr>
        <p:blipFill>
          <a:blip r:embed="rId5"/>
          <a:stretch>
            <a:fillRect/>
          </a:stretch>
        </p:blipFill>
        <p:spPr>
          <a:xfrm>
            <a:off x="0" y="3857625"/>
            <a:ext cx="4000500" cy="3000375"/>
          </a:xfrm>
          <a:prstGeom prst="rect">
            <a:avLst/>
          </a:prstGeom>
        </p:spPr>
      </p:pic>
      <p:pic>
        <p:nvPicPr>
          <p:cNvPr id="13" name="Picture 12">
            <a:extLst>
              <a:ext uri="{FF2B5EF4-FFF2-40B4-BE49-F238E27FC236}">
                <a16:creationId xmlns:a16="http://schemas.microsoft.com/office/drawing/2014/main" id="{32213DB1-8A6C-467C-887C-BD4F67756A4B}"/>
              </a:ext>
            </a:extLst>
          </p:cNvPr>
          <p:cNvPicPr>
            <a:picLocks noChangeAspect="1"/>
          </p:cNvPicPr>
          <p:nvPr/>
        </p:nvPicPr>
        <p:blipFill>
          <a:blip r:embed="rId6"/>
          <a:stretch>
            <a:fillRect/>
          </a:stretch>
        </p:blipFill>
        <p:spPr>
          <a:xfrm>
            <a:off x="4000500" y="3857623"/>
            <a:ext cx="4000500" cy="3000375"/>
          </a:xfrm>
          <a:prstGeom prst="rect">
            <a:avLst/>
          </a:prstGeom>
        </p:spPr>
      </p:pic>
      <p:pic>
        <p:nvPicPr>
          <p:cNvPr id="15" name="Picture 14">
            <a:extLst>
              <a:ext uri="{FF2B5EF4-FFF2-40B4-BE49-F238E27FC236}">
                <a16:creationId xmlns:a16="http://schemas.microsoft.com/office/drawing/2014/main" id="{D04CA1B5-DE9F-412C-8987-A50D02FED3E5}"/>
              </a:ext>
            </a:extLst>
          </p:cNvPr>
          <p:cNvPicPr>
            <a:picLocks noChangeAspect="1"/>
          </p:cNvPicPr>
          <p:nvPr/>
        </p:nvPicPr>
        <p:blipFill>
          <a:blip r:embed="rId7"/>
          <a:stretch>
            <a:fillRect/>
          </a:stretch>
        </p:blipFill>
        <p:spPr>
          <a:xfrm>
            <a:off x="8096250" y="3857622"/>
            <a:ext cx="4000500" cy="3000375"/>
          </a:xfrm>
          <a:prstGeom prst="rect">
            <a:avLst/>
          </a:prstGeom>
        </p:spPr>
      </p:pic>
    </p:spTree>
    <p:extLst>
      <p:ext uri="{BB962C8B-B14F-4D97-AF65-F5344CB8AC3E}">
        <p14:creationId xmlns:p14="http://schemas.microsoft.com/office/powerpoint/2010/main" val="94060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892F4-02AE-4B3B-AAA6-ED24CB20F1FA}"/>
              </a:ext>
            </a:extLst>
          </p:cNvPr>
          <p:cNvSpPr>
            <a:spLocks noGrp="1"/>
          </p:cNvSpPr>
          <p:nvPr>
            <p:ph type="title"/>
          </p:nvPr>
        </p:nvSpPr>
        <p:spPr/>
        <p:txBody>
          <a:bodyPr/>
          <a:lstStyle/>
          <a:p>
            <a:r>
              <a:rPr lang="en-US" dirty="0"/>
              <a:t>Reconstructed Phase</a:t>
            </a:r>
          </a:p>
        </p:txBody>
      </p:sp>
      <p:sp>
        <p:nvSpPr>
          <p:cNvPr id="7" name="Content Placeholder 6">
            <a:extLst>
              <a:ext uri="{FF2B5EF4-FFF2-40B4-BE49-F238E27FC236}">
                <a16:creationId xmlns:a16="http://schemas.microsoft.com/office/drawing/2014/main" id="{A429C720-DE6B-4C9A-B7DB-B2A6F1858656}"/>
              </a:ext>
            </a:extLst>
          </p:cNvPr>
          <p:cNvSpPr>
            <a:spLocks noGrp="1"/>
          </p:cNvSpPr>
          <p:nvPr>
            <p:ph sz="half" idx="1"/>
          </p:nvPr>
        </p:nvSpPr>
        <p:spPr/>
        <p:txBody>
          <a:bodyPr/>
          <a:lstStyle/>
          <a:p>
            <a:r>
              <a:rPr lang="en-US" dirty="0"/>
              <a:t>We used the TIE method to extract the data on the phase from the intensity of the image. The following result is not sufficient, yet we can still see a pattern resembling the original phase object we used. </a:t>
            </a:r>
          </a:p>
        </p:txBody>
      </p:sp>
      <p:pic>
        <p:nvPicPr>
          <p:cNvPr id="10" name="Content Placeholder 9">
            <a:extLst>
              <a:ext uri="{FF2B5EF4-FFF2-40B4-BE49-F238E27FC236}">
                <a16:creationId xmlns:a16="http://schemas.microsoft.com/office/drawing/2014/main" id="{E01C52A5-B30E-4647-A080-9C372F2673F5}"/>
              </a:ext>
            </a:extLst>
          </p:cNvPr>
          <p:cNvPicPr>
            <a:picLocks noGrp="1" noChangeAspect="1"/>
          </p:cNvPicPr>
          <p:nvPr>
            <p:ph sz="half" idx="2"/>
          </p:nvPr>
        </p:nvPicPr>
        <p:blipFill>
          <a:blip r:embed="rId2"/>
          <a:stretch>
            <a:fillRect/>
          </a:stretch>
        </p:blipFill>
        <p:spPr>
          <a:xfrm>
            <a:off x="6172200" y="2058194"/>
            <a:ext cx="5181600" cy="3886200"/>
          </a:xfrm>
        </p:spPr>
      </p:pic>
    </p:spTree>
    <p:extLst>
      <p:ext uri="{BB962C8B-B14F-4D97-AF65-F5344CB8AC3E}">
        <p14:creationId xmlns:p14="http://schemas.microsoft.com/office/powerpoint/2010/main" val="3048476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81238-ADC0-4748-BECF-1567580AEB1F}"/>
              </a:ext>
            </a:extLst>
          </p:cNvPr>
          <p:cNvSpPr>
            <a:spLocks noGrp="1"/>
          </p:cNvSpPr>
          <p:nvPr>
            <p:ph type="title"/>
          </p:nvPr>
        </p:nvSpPr>
        <p:spPr>
          <a:xfrm>
            <a:off x="838200" y="631825"/>
            <a:ext cx="10515600" cy="1325563"/>
          </a:xfrm>
        </p:spPr>
        <p:txBody>
          <a:bodyPr>
            <a:normAutofit/>
          </a:bodyPr>
          <a:lstStyle/>
          <a:p>
            <a:r>
              <a:rPr lang="en-US" dirty="0"/>
              <a:t>Propagating the phase object</a:t>
            </a:r>
          </a:p>
        </p:txBody>
      </p:sp>
      <p:sp>
        <p:nvSpPr>
          <p:cNvPr id="3" name="Content Placeholder 2">
            <a:extLst>
              <a:ext uri="{FF2B5EF4-FFF2-40B4-BE49-F238E27FC236}">
                <a16:creationId xmlns:a16="http://schemas.microsoft.com/office/drawing/2014/main" id="{6BFCE492-9531-43CE-885E-051586213D2F}"/>
              </a:ext>
            </a:extLst>
          </p:cNvPr>
          <p:cNvSpPr>
            <a:spLocks noGrp="1"/>
          </p:cNvSpPr>
          <p:nvPr>
            <p:ph idx="1"/>
          </p:nvPr>
        </p:nvSpPr>
        <p:spPr>
          <a:xfrm>
            <a:off x="838200" y="2057400"/>
            <a:ext cx="10515600" cy="3871762"/>
          </a:xfrm>
        </p:spPr>
        <p:txBody>
          <a:bodyPr>
            <a:normAutofit/>
          </a:bodyPr>
          <a:lstStyle/>
          <a:p>
            <a:r>
              <a:rPr lang="en-US" sz="2400" dirty="0"/>
              <a:t>So far, we have redesigned the simulation code for propagation through 4f system. We added options to draw graphs on request and added scoping to the code, so it is more easily read and simpler to understand.</a:t>
            </a:r>
          </a:p>
          <a:p>
            <a:r>
              <a:rPr lang="en-US" sz="2400" dirty="0"/>
              <a:t>Using the propagation code, we attempted to simulate propagation of light passing through a phase object, and reconstructing the phase using TIE.</a:t>
            </a:r>
          </a:p>
          <a:p>
            <a:r>
              <a:rPr lang="en-US" sz="2400" dirty="0"/>
              <a:t>We will present the result we achieved so far. Currently, they are not sufficient to extract the information on the phase, and we will proceed to address this.</a:t>
            </a:r>
          </a:p>
        </p:txBody>
      </p:sp>
    </p:spTree>
    <p:extLst>
      <p:ext uri="{BB962C8B-B14F-4D97-AF65-F5344CB8AC3E}">
        <p14:creationId xmlns:p14="http://schemas.microsoft.com/office/powerpoint/2010/main" val="174171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1FC1-F058-41A6-81C7-32087DE4BEA7}"/>
              </a:ext>
            </a:extLst>
          </p:cNvPr>
          <p:cNvSpPr>
            <a:spLocks noGrp="1"/>
          </p:cNvSpPr>
          <p:nvPr>
            <p:ph type="title"/>
          </p:nvPr>
        </p:nvSpPr>
        <p:spPr>
          <a:xfrm>
            <a:off x="838200" y="631825"/>
            <a:ext cx="10515600" cy="1325563"/>
          </a:xfrm>
        </p:spPr>
        <p:txBody>
          <a:bodyPr>
            <a:normAutofit/>
          </a:bodyPr>
          <a:lstStyle/>
          <a:p>
            <a:r>
              <a:rPr lang="en-US" dirty="0"/>
              <a:t>Propagation Through 4f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931E8B-D685-443A-8DC4-117561FA8F5D}"/>
                  </a:ext>
                </a:extLst>
              </p:cNvPr>
              <p:cNvSpPr>
                <a:spLocks noGrp="1"/>
              </p:cNvSpPr>
              <p:nvPr>
                <p:ph idx="1"/>
              </p:nvPr>
            </p:nvSpPr>
            <p:spPr>
              <a:xfrm>
                <a:off x="838200" y="2057400"/>
                <a:ext cx="10515600" cy="3871762"/>
              </a:xfrm>
            </p:spPr>
            <p:txBody>
              <a:bodyPr>
                <a:normAutofit/>
              </a:bodyPr>
              <a:lstStyle/>
              <a:p>
                <a:r>
                  <a:rPr lang="en-US" sz="2400" dirty="0"/>
                  <a:t>First, we will show the phase object which we use to simulate, and the result of inputting its data to the phase, which will result in an image of “1” values.</a:t>
                </a:r>
              </a:p>
              <a:p>
                <a:r>
                  <a:rPr lang="en-US" sz="2400" dirty="0"/>
                  <a:t>To use the TIE method, we needed to simulate three images through the 4f system, each in a different focal plane. We will denote “</a:t>
                </a:r>
                <a:r>
                  <a:rPr lang="en-US" sz="2400" dirty="0" err="1"/>
                  <a:t>I_before_image</a:t>
                </a:r>
                <a:r>
                  <a:rPr lang="en-US" sz="2400" dirty="0"/>
                  <a:t>”, “</a:t>
                </a:r>
                <a:r>
                  <a:rPr lang="en-US" sz="2400" dirty="0" err="1"/>
                  <a:t>I_image</a:t>
                </a:r>
                <a:r>
                  <a:rPr lang="en-US" sz="2400" dirty="0"/>
                  <a:t>” and “</a:t>
                </a:r>
                <a:r>
                  <a:rPr lang="en-US" sz="2400" dirty="0" err="1"/>
                  <a:t>I_after_image</a:t>
                </a:r>
                <a:r>
                  <a:rPr lang="en-US" sz="2400" dirty="0"/>
                  <a:t>” for the images that are distanced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r>
                      <a:rPr lang="en-US" sz="2400" b="0" i="1" smtClean="0">
                        <a:latin typeface="Cambria Math" panose="02040503050406030204" pitchFamily="18" charset="0"/>
                      </a:rPr>
                      <m:t>,0,+</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oMath>
                </a14:m>
                <a:r>
                  <a:rPr lang="en-US" sz="2400" dirty="0"/>
                  <a:t> with respect to the focus length of the second lens, respectively.</a:t>
                </a:r>
              </a:p>
              <a:p>
                <a:r>
                  <a:rPr lang="en-US" sz="2400" dirty="0"/>
                  <a:t>As the titles suggest, we will show propagation after each step of the 4f system, meaning before the first lens, through the first lens, before the second lens, through the second lens and finally at the image plane.</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6D931E8B-D685-443A-8DC4-117561FA8F5D}"/>
                  </a:ext>
                </a:extLst>
              </p:cNvPr>
              <p:cNvSpPr>
                <a:spLocks noGrp="1" noRot="1" noChangeAspect="1" noMove="1" noResize="1" noEditPoints="1" noAdjustHandles="1" noChangeArrowheads="1" noChangeShapeType="1" noTextEdit="1"/>
              </p:cNvSpPr>
              <p:nvPr>
                <p:ph idx="1"/>
              </p:nvPr>
            </p:nvSpPr>
            <p:spPr>
              <a:xfrm>
                <a:off x="838200" y="2057400"/>
                <a:ext cx="10515600" cy="3871762"/>
              </a:xfrm>
              <a:blipFill>
                <a:blip r:embed="rId2"/>
                <a:stretch>
                  <a:fillRect l="-812" t="-2205"/>
                </a:stretch>
              </a:blipFill>
            </p:spPr>
            <p:txBody>
              <a:bodyPr/>
              <a:lstStyle/>
              <a:p>
                <a:r>
                  <a:rPr lang="en-US">
                    <a:noFill/>
                  </a:rPr>
                  <a:t> </a:t>
                </a:r>
              </a:p>
            </p:txBody>
          </p:sp>
        </mc:Fallback>
      </mc:AlternateContent>
    </p:spTree>
    <p:extLst>
      <p:ext uri="{BB962C8B-B14F-4D97-AF65-F5344CB8AC3E}">
        <p14:creationId xmlns:p14="http://schemas.microsoft.com/office/powerpoint/2010/main" val="21994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7BE0-0C65-4E22-869D-A105C966ED65}"/>
              </a:ext>
            </a:extLst>
          </p:cNvPr>
          <p:cNvSpPr>
            <a:spLocks noGrp="1"/>
          </p:cNvSpPr>
          <p:nvPr>
            <p:ph type="title"/>
          </p:nvPr>
        </p:nvSpPr>
        <p:spPr/>
        <p:txBody>
          <a:bodyPr/>
          <a:lstStyle/>
          <a:p>
            <a:r>
              <a:rPr lang="en-US" dirty="0"/>
              <a:t>Schematic of the Simulated System</a:t>
            </a:r>
          </a:p>
        </p:txBody>
      </p:sp>
      <p:sp>
        <p:nvSpPr>
          <p:cNvPr id="3" name="Content Placeholder 2">
            <a:extLst>
              <a:ext uri="{FF2B5EF4-FFF2-40B4-BE49-F238E27FC236}">
                <a16:creationId xmlns:a16="http://schemas.microsoft.com/office/drawing/2014/main" id="{1F3AA64A-F165-4FE9-8E62-CBED7C25DF37}"/>
              </a:ext>
            </a:extLst>
          </p:cNvPr>
          <p:cNvSpPr>
            <a:spLocks noGrp="1"/>
          </p:cNvSpPr>
          <p:nvPr>
            <p:ph idx="1"/>
          </p:nvPr>
        </p:nvSpPr>
        <p:spPr>
          <a:xfrm>
            <a:off x="838200" y="1825625"/>
            <a:ext cx="10515600" cy="825296"/>
          </a:xfrm>
        </p:spPr>
        <p:txBody>
          <a:bodyPr>
            <a:normAutofit lnSpcReduction="10000"/>
          </a:bodyPr>
          <a:lstStyle/>
          <a:p>
            <a:r>
              <a:rPr lang="en-US" dirty="0"/>
              <a:t>The system we simulated is a standard 4f system, with a clear SLM for start, and could be visually described as follows:</a:t>
            </a:r>
          </a:p>
        </p:txBody>
      </p:sp>
      <p:sp>
        <p:nvSpPr>
          <p:cNvPr id="4" name="Cylinder 3">
            <a:extLst>
              <a:ext uri="{FF2B5EF4-FFF2-40B4-BE49-F238E27FC236}">
                <a16:creationId xmlns:a16="http://schemas.microsoft.com/office/drawing/2014/main" id="{55D7AEAF-BB2C-4DB7-9C68-DA4632A9627E}"/>
              </a:ext>
            </a:extLst>
          </p:cNvPr>
          <p:cNvSpPr/>
          <p:nvPr/>
        </p:nvSpPr>
        <p:spPr>
          <a:xfrm rot="5400000">
            <a:off x="1022758" y="3674378"/>
            <a:ext cx="142613" cy="729842"/>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70F850E-5359-4002-A51E-26500ADAF6D4}"/>
              </a:ext>
            </a:extLst>
          </p:cNvPr>
          <p:cNvCxnSpPr>
            <a:cxnSpLocks/>
            <a:stCxn id="4" idx="1"/>
          </p:cNvCxnSpPr>
          <p:nvPr/>
        </p:nvCxnSpPr>
        <p:spPr>
          <a:xfrm flipV="1">
            <a:off x="1458986" y="4039299"/>
            <a:ext cx="344648"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Parallelogram 6">
            <a:extLst>
              <a:ext uri="{FF2B5EF4-FFF2-40B4-BE49-F238E27FC236}">
                <a16:creationId xmlns:a16="http://schemas.microsoft.com/office/drawing/2014/main" id="{834CEEA4-4F4B-4026-B65F-A9D86E0AF60C}"/>
              </a:ext>
            </a:extLst>
          </p:cNvPr>
          <p:cNvSpPr/>
          <p:nvPr/>
        </p:nvSpPr>
        <p:spPr>
          <a:xfrm rot="4500000">
            <a:off x="1514214" y="3791832"/>
            <a:ext cx="578840" cy="494933"/>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FBE112-85E5-4084-A080-78FBDB145324}"/>
              </a:ext>
            </a:extLst>
          </p:cNvPr>
          <p:cNvSpPr txBox="1"/>
          <p:nvPr/>
        </p:nvSpPr>
        <p:spPr>
          <a:xfrm>
            <a:off x="700445" y="4110606"/>
            <a:ext cx="758541" cy="369332"/>
          </a:xfrm>
          <a:prstGeom prst="rect">
            <a:avLst/>
          </a:prstGeom>
          <a:noFill/>
        </p:spPr>
        <p:txBody>
          <a:bodyPr wrap="none" rtlCol="0">
            <a:spAutoFit/>
          </a:bodyPr>
          <a:lstStyle/>
          <a:p>
            <a:r>
              <a:rPr lang="en-US" dirty="0"/>
              <a:t>LASER</a:t>
            </a:r>
          </a:p>
        </p:txBody>
      </p:sp>
      <p:sp>
        <p:nvSpPr>
          <p:cNvPr id="9" name="TextBox 8">
            <a:extLst>
              <a:ext uri="{FF2B5EF4-FFF2-40B4-BE49-F238E27FC236}">
                <a16:creationId xmlns:a16="http://schemas.microsoft.com/office/drawing/2014/main" id="{BE85323D-30FA-4612-9120-0137F927F4A6}"/>
              </a:ext>
            </a:extLst>
          </p:cNvPr>
          <p:cNvSpPr txBox="1"/>
          <p:nvPr/>
        </p:nvSpPr>
        <p:spPr>
          <a:xfrm>
            <a:off x="1166070" y="4437886"/>
            <a:ext cx="1577130" cy="369332"/>
          </a:xfrm>
          <a:prstGeom prst="rect">
            <a:avLst/>
          </a:prstGeom>
          <a:noFill/>
        </p:spPr>
        <p:txBody>
          <a:bodyPr wrap="square" rtlCol="0">
            <a:spAutoFit/>
          </a:bodyPr>
          <a:lstStyle/>
          <a:p>
            <a:r>
              <a:rPr lang="en-US" dirty="0"/>
              <a:t>Phase object</a:t>
            </a:r>
          </a:p>
        </p:txBody>
      </p:sp>
      <p:sp>
        <p:nvSpPr>
          <p:cNvPr id="10" name="Oval 9">
            <a:extLst>
              <a:ext uri="{FF2B5EF4-FFF2-40B4-BE49-F238E27FC236}">
                <a16:creationId xmlns:a16="http://schemas.microsoft.com/office/drawing/2014/main" id="{0C62236A-0EF6-41C3-9D6C-8A3BD8F80AD5}"/>
              </a:ext>
            </a:extLst>
          </p:cNvPr>
          <p:cNvSpPr/>
          <p:nvPr/>
        </p:nvSpPr>
        <p:spPr>
          <a:xfrm>
            <a:off x="3800214" y="3371324"/>
            <a:ext cx="201335" cy="133594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4A5FE1B-88AA-42C0-94E4-742FBE988303}"/>
              </a:ext>
            </a:extLst>
          </p:cNvPr>
          <p:cNvSpPr/>
          <p:nvPr/>
        </p:nvSpPr>
        <p:spPr>
          <a:xfrm>
            <a:off x="7933295" y="3371324"/>
            <a:ext cx="201335" cy="133594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845A0F8-7CC1-4772-B610-B444F2815658}"/>
              </a:ext>
            </a:extLst>
          </p:cNvPr>
          <p:cNvCxnSpPr/>
          <p:nvPr/>
        </p:nvCxnSpPr>
        <p:spPr>
          <a:xfrm>
            <a:off x="1834340" y="4039298"/>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601EC43-1042-4192-A7B9-785421E3F467}"/>
              </a:ext>
            </a:extLst>
          </p:cNvPr>
          <p:cNvCxnSpPr/>
          <p:nvPr/>
        </p:nvCxnSpPr>
        <p:spPr>
          <a:xfrm>
            <a:off x="3900881" y="4039298"/>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A2DF928-036A-4846-9CF3-89A9280CEE37}"/>
              </a:ext>
            </a:extLst>
          </p:cNvPr>
          <p:cNvCxnSpPr/>
          <p:nvPr/>
        </p:nvCxnSpPr>
        <p:spPr>
          <a:xfrm>
            <a:off x="5967422" y="4039298"/>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9E497FB-FB88-4C61-9BF3-C8DA93FEF2D8}"/>
              </a:ext>
            </a:extLst>
          </p:cNvPr>
          <p:cNvCxnSpPr/>
          <p:nvPr/>
        </p:nvCxnSpPr>
        <p:spPr>
          <a:xfrm>
            <a:off x="8033963" y="4039298"/>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Cube 16">
            <a:extLst>
              <a:ext uri="{FF2B5EF4-FFF2-40B4-BE49-F238E27FC236}">
                <a16:creationId xmlns:a16="http://schemas.microsoft.com/office/drawing/2014/main" id="{0609801F-661B-4EC6-B75F-01CBADF752D6}"/>
              </a:ext>
            </a:extLst>
          </p:cNvPr>
          <p:cNvSpPr/>
          <p:nvPr/>
        </p:nvSpPr>
        <p:spPr>
          <a:xfrm>
            <a:off x="10100503" y="3695690"/>
            <a:ext cx="1208015" cy="687213"/>
          </a:xfrm>
          <a:prstGeom prst="cub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CCD</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B6A4281-F5BA-40FC-AEB6-8F5BA065D19E}"/>
                  </a:ext>
                </a:extLst>
              </p:cNvPr>
              <p:cNvSpPr txBox="1"/>
              <p:nvPr/>
            </p:nvSpPr>
            <p:spPr>
              <a:xfrm>
                <a:off x="2613728" y="3684595"/>
                <a:ext cx="3709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p:sp>
            <p:nvSpPr>
              <p:cNvPr id="18" name="TextBox 17">
                <a:extLst>
                  <a:ext uri="{FF2B5EF4-FFF2-40B4-BE49-F238E27FC236}">
                    <a16:creationId xmlns:a16="http://schemas.microsoft.com/office/drawing/2014/main" id="{FB6A4281-F5BA-40FC-AEB6-8F5BA065D19E}"/>
                  </a:ext>
                </a:extLst>
              </p:cNvPr>
              <p:cNvSpPr txBox="1">
                <a:spLocks noRot="1" noChangeAspect="1" noMove="1" noResize="1" noEditPoints="1" noAdjustHandles="1" noChangeArrowheads="1" noChangeShapeType="1" noTextEdit="1"/>
              </p:cNvSpPr>
              <p:nvPr/>
            </p:nvSpPr>
            <p:spPr>
              <a:xfrm>
                <a:off x="2613728" y="3684595"/>
                <a:ext cx="370934"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4C69772-618A-40B0-8BAD-0335E436F659}"/>
                  </a:ext>
                </a:extLst>
              </p:cNvPr>
              <p:cNvSpPr txBox="1"/>
              <p:nvPr/>
            </p:nvSpPr>
            <p:spPr>
              <a:xfrm>
                <a:off x="6924136" y="3695690"/>
                <a:ext cx="3709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p:sp>
            <p:nvSpPr>
              <p:cNvPr id="19" name="TextBox 18">
                <a:extLst>
                  <a:ext uri="{FF2B5EF4-FFF2-40B4-BE49-F238E27FC236}">
                    <a16:creationId xmlns:a16="http://schemas.microsoft.com/office/drawing/2014/main" id="{E4C69772-618A-40B0-8BAD-0335E436F659}"/>
                  </a:ext>
                </a:extLst>
              </p:cNvPr>
              <p:cNvSpPr txBox="1">
                <a:spLocks noRot="1" noChangeAspect="1" noMove="1" noResize="1" noEditPoints="1" noAdjustHandles="1" noChangeArrowheads="1" noChangeShapeType="1" noTextEdit="1"/>
              </p:cNvSpPr>
              <p:nvPr/>
            </p:nvSpPr>
            <p:spPr>
              <a:xfrm>
                <a:off x="6924136" y="3695690"/>
                <a:ext cx="370934"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38B7F7C-6F2F-4202-95F7-B8774E0AEF62}"/>
                  </a:ext>
                </a:extLst>
              </p:cNvPr>
              <p:cNvSpPr txBox="1"/>
              <p:nvPr/>
            </p:nvSpPr>
            <p:spPr>
              <a:xfrm>
                <a:off x="4772796" y="3695690"/>
                <a:ext cx="3709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p:sp>
            <p:nvSpPr>
              <p:cNvPr id="20" name="TextBox 19">
                <a:extLst>
                  <a:ext uri="{FF2B5EF4-FFF2-40B4-BE49-F238E27FC236}">
                    <a16:creationId xmlns:a16="http://schemas.microsoft.com/office/drawing/2014/main" id="{D38B7F7C-6F2F-4202-95F7-B8774E0AEF62}"/>
                  </a:ext>
                </a:extLst>
              </p:cNvPr>
              <p:cNvSpPr txBox="1">
                <a:spLocks noRot="1" noChangeAspect="1" noMove="1" noResize="1" noEditPoints="1" noAdjustHandles="1" noChangeArrowheads="1" noChangeShapeType="1" noTextEdit="1"/>
              </p:cNvSpPr>
              <p:nvPr/>
            </p:nvSpPr>
            <p:spPr>
              <a:xfrm>
                <a:off x="4772796" y="3695690"/>
                <a:ext cx="37093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F42FDEA-9E77-4087-AEE0-78564C503203}"/>
                  </a:ext>
                </a:extLst>
              </p:cNvPr>
              <p:cNvSpPr txBox="1"/>
              <p:nvPr/>
            </p:nvSpPr>
            <p:spPr>
              <a:xfrm>
                <a:off x="9055943" y="3684595"/>
                <a:ext cx="3709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p:sp>
            <p:nvSpPr>
              <p:cNvPr id="21" name="TextBox 20">
                <a:extLst>
                  <a:ext uri="{FF2B5EF4-FFF2-40B4-BE49-F238E27FC236}">
                    <a16:creationId xmlns:a16="http://schemas.microsoft.com/office/drawing/2014/main" id="{CF42FDEA-9E77-4087-AEE0-78564C503203}"/>
                  </a:ext>
                </a:extLst>
              </p:cNvPr>
              <p:cNvSpPr txBox="1">
                <a:spLocks noRot="1" noChangeAspect="1" noMove="1" noResize="1" noEditPoints="1" noAdjustHandles="1" noChangeArrowheads="1" noChangeShapeType="1" noTextEdit="1"/>
              </p:cNvSpPr>
              <p:nvPr/>
            </p:nvSpPr>
            <p:spPr>
              <a:xfrm>
                <a:off x="9055943" y="3684595"/>
                <a:ext cx="370934" cy="369332"/>
              </a:xfrm>
              <a:prstGeom prst="rect">
                <a:avLst/>
              </a:prstGeom>
              <a:blipFill>
                <a:blip r:embed="rId5"/>
                <a:stretch>
                  <a:fillRect b="-13115"/>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6D4BCAA9-3A82-429D-9C70-18C646AC1766}"/>
              </a:ext>
            </a:extLst>
          </p:cNvPr>
          <p:cNvCxnSpPr/>
          <p:nvPr/>
        </p:nvCxnSpPr>
        <p:spPr>
          <a:xfrm>
            <a:off x="9915038" y="4707271"/>
            <a:ext cx="36147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7A29BE7-1717-4DC8-A1BB-3326B737C4F8}"/>
                  </a:ext>
                </a:extLst>
              </p:cNvPr>
              <p:cNvSpPr txBox="1"/>
              <p:nvPr/>
            </p:nvSpPr>
            <p:spPr>
              <a:xfrm>
                <a:off x="9763409" y="4737606"/>
                <a:ext cx="6647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𝑧</m:t>
                      </m:r>
                    </m:oMath>
                  </m:oMathPara>
                </a14:m>
                <a:endParaRPr lang="en-US" b="0" dirty="0"/>
              </a:p>
            </p:txBody>
          </p:sp>
        </mc:Choice>
        <mc:Fallback>
          <p:sp>
            <p:nvSpPr>
              <p:cNvPr id="24" name="TextBox 23">
                <a:extLst>
                  <a:ext uri="{FF2B5EF4-FFF2-40B4-BE49-F238E27FC236}">
                    <a16:creationId xmlns:a16="http://schemas.microsoft.com/office/drawing/2014/main" id="{B7A29BE7-1717-4DC8-A1BB-3326B737C4F8}"/>
                  </a:ext>
                </a:extLst>
              </p:cNvPr>
              <p:cNvSpPr txBox="1">
                <a:spLocks noRot="1" noChangeAspect="1" noMove="1" noResize="1" noEditPoints="1" noAdjustHandles="1" noChangeArrowheads="1" noChangeShapeType="1" noTextEdit="1"/>
              </p:cNvSpPr>
              <p:nvPr/>
            </p:nvSpPr>
            <p:spPr>
              <a:xfrm>
                <a:off x="9763409" y="4737606"/>
                <a:ext cx="664733" cy="369332"/>
              </a:xfrm>
              <a:prstGeom prst="rect">
                <a:avLst/>
              </a:prstGeom>
              <a:blipFill>
                <a:blip r:embed="rId6"/>
                <a:stretch>
                  <a:fillRect/>
                </a:stretch>
              </a:blipFill>
            </p:spPr>
            <p:txBody>
              <a:bodyPr/>
              <a:lstStyle/>
              <a:p>
                <a:r>
                  <a:rPr lang="en-US">
                    <a:noFill/>
                  </a:rPr>
                  <a:t> </a:t>
                </a:r>
              </a:p>
            </p:txBody>
          </p:sp>
        </mc:Fallback>
      </mc:AlternateContent>
      <p:sp>
        <p:nvSpPr>
          <p:cNvPr id="25" name="Cube 24">
            <a:extLst>
              <a:ext uri="{FF2B5EF4-FFF2-40B4-BE49-F238E27FC236}">
                <a16:creationId xmlns:a16="http://schemas.microsoft.com/office/drawing/2014/main" id="{5D2C48C9-430D-4BB0-ACE6-FEA2C29DACF5}"/>
              </a:ext>
            </a:extLst>
          </p:cNvPr>
          <p:cNvSpPr/>
          <p:nvPr/>
        </p:nvSpPr>
        <p:spPr>
          <a:xfrm>
            <a:off x="10276514" y="3690405"/>
            <a:ext cx="1208015" cy="687213"/>
          </a:xfrm>
          <a:prstGeom prst="cube">
            <a:avLst/>
          </a:prstGeom>
          <a:solidFill>
            <a:schemeClr val="bg1">
              <a:lumMod val="95000"/>
              <a:alpha val="48000"/>
            </a:schemeClr>
          </a:solidFill>
          <a:ln>
            <a:solidFill>
              <a:schemeClr val="dk1">
                <a:shade val="50000"/>
                <a:alpha val="48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alpha val="0"/>
                  </a:schemeClr>
                </a:solidFill>
              </a:rPr>
              <a:t>CCD</a:t>
            </a:r>
          </a:p>
        </p:txBody>
      </p:sp>
      <p:sp>
        <p:nvSpPr>
          <p:cNvPr id="26" name="Cube 25">
            <a:extLst>
              <a:ext uri="{FF2B5EF4-FFF2-40B4-BE49-F238E27FC236}">
                <a16:creationId xmlns:a16="http://schemas.microsoft.com/office/drawing/2014/main" id="{C84E3085-6EA4-4438-B281-C8B47FE13913}"/>
              </a:ext>
            </a:extLst>
          </p:cNvPr>
          <p:cNvSpPr/>
          <p:nvPr/>
        </p:nvSpPr>
        <p:spPr>
          <a:xfrm>
            <a:off x="9915038" y="3684595"/>
            <a:ext cx="1208015" cy="687213"/>
          </a:xfrm>
          <a:prstGeom prst="cube">
            <a:avLst/>
          </a:prstGeom>
          <a:solidFill>
            <a:schemeClr val="bg1">
              <a:lumMod val="95000"/>
              <a:alpha val="48000"/>
            </a:schemeClr>
          </a:solidFill>
          <a:ln>
            <a:solidFill>
              <a:schemeClr val="dk1">
                <a:shade val="50000"/>
                <a:alpha val="48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alpha val="0"/>
                  </a:schemeClr>
                </a:solidFill>
              </a:rPr>
              <a:t>CCD</a:t>
            </a:r>
          </a:p>
        </p:txBody>
      </p:sp>
      <p:cxnSp>
        <p:nvCxnSpPr>
          <p:cNvPr id="29" name="Straight Arrow Connector 28">
            <a:extLst>
              <a:ext uri="{FF2B5EF4-FFF2-40B4-BE49-F238E27FC236}">
                <a16:creationId xmlns:a16="http://schemas.microsoft.com/office/drawing/2014/main" id="{4F1FDAE0-E71B-48EE-BEED-A2F8D460D005}"/>
              </a:ext>
            </a:extLst>
          </p:cNvPr>
          <p:cNvCxnSpPr/>
          <p:nvPr/>
        </p:nvCxnSpPr>
        <p:spPr>
          <a:xfrm>
            <a:off x="1834340" y="5230280"/>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0D03307-D10F-4460-A785-AD115518EFDA}"/>
              </a:ext>
            </a:extLst>
          </p:cNvPr>
          <p:cNvCxnSpPr/>
          <p:nvPr/>
        </p:nvCxnSpPr>
        <p:spPr>
          <a:xfrm>
            <a:off x="8072542" y="5144360"/>
            <a:ext cx="20665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F57CBFF-DAB0-4468-954D-CE6CCFAE06ED}"/>
                  </a:ext>
                </a:extLst>
              </p:cNvPr>
              <p:cNvSpPr txBox="1"/>
              <p:nvPr/>
            </p:nvSpPr>
            <p:spPr>
              <a:xfrm>
                <a:off x="2639214" y="5283411"/>
                <a:ext cx="4567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oMath>
                  </m:oMathPara>
                </a14:m>
                <a:endParaRPr lang="en-US" dirty="0"/>
              </a:p>
            </p:txBody>
          </p:sp>
        </mc:Choice>
        <mc:Fallback>
          <p:sp>
            <p:nvSpPr>
              <p:cNvPr id="31" name="TextBox 30">
                <a:extLst>
                  <a:ext uri="{FF2B5EF4-FFF2-40B4-BE49-F238E27FC236}">
                    <a16:creationId xmlns:a16="http://schemas.microsoft.com/office/drawing/2014/main" id="{5F57CBFF-DAB0-4468-954D-CE6CCFAE06ED}"/>
                  </a:ext>
                </a:extLst>
              </p:cNvPr>
              <p:cNvSpPr txBox="1">
                <a:spLocks noRot="1" noChangeAspect="1" noMove="1" noResize="1" noEditPoints="1" noAdjustHandles="1" noChangeArrowheads="1" noChangeShapeType="1" noTextEdit="1"/>
              </p:cNvSpPr>
              <p:nvPr/>
            </p:nvSpPr>
            <p:spPr>
              <a:xfrm>
                <a:off x="2639214" y="5283411"/>
                <a:ext cx="456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A7BB1844-1032-4E6F-942F-C529B798C1BC}"/>
                  </a:ext>
                </a:extLst>
              </p:cNvPr>
              <p:cNvSpPr txBox="1"/>
              <p:nvPr/>
            </p:nvSpPr>
            <p:spPr>
              <a:xfrm>
                <a:off x="9007032" y="5207828"/>
                <a:ext cx="41876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m:oMathPara>
                </a14:m>
                <a:endParaRPr lang="en-US" dirty="0"/>
              </a:p>
            </p:txBody>
          </p:sp>
        </mc:Choice>
        <mc:Fallback>
          <p:sp>
            <p:nvSpPr>
              <p:cNvPr id="32" name="TextBox 31">
                <a:extLst>
                  <a:ext uri="{FF2B5EF4-FFF2-40B4-BE49-F238E27FC236}">
                    <a16:creationId xmlns:a16="http://schemas.microsoft.com/office/drawing/2014/main" id="{A7BB1844-1032-4E6F-942F-C529B798C1BC}"/>
                  </a:ext>
                </a:extLst>
              </p:cNvPr>
              <p:cNvSpPr txBox="1">
                <a:spLocks noRot="1" noChangeAspect="1" noMove="1" noResize="1" noEditPoints="1" noAdjustHandles="1" noChangeArrowheads="1" noChangeShapeType="1" noTextEdit="1"/>
              </p:cNvSpPr>
              <p:nvPr/>
            </p:nvSpPr>
            <p:spPr>
              <a:xfrm>
                <a:off x="9007032" y="5207828"/>
                <a:ext cx="418768"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532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7A1D-891A-4A67-A30E-3B9B0E8455E8}"/>
              </a:ext>
            </a:extLst>
          </p:cNvPr>
          <p:cNvSpPr>
            <a:spLocks noGrp="1"/>
          </p:cNvSpPr>
          <p:nvPr>
            <p:ph type="title"/>
          </p:nvPr>
        </p:nvSpPr>
        <p:spPr/>
        <p:txBody>
          <a:bodyPr/>
          <a:lstStyle/>
          <a:p>
            <a:r>
              <a:rPr lang="en-US" dirty="0"/>
              <a:t>System Specifications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84B058-314E-48C1-9D3A-881F269008A6}"/>
                  </a:ext>
                </a:extLst>
              </p:cNvPr>
              <p:cNvSpPr>
                <a:spLocks noGrp="1"/>
              </p:cNvSpPr>
              <p:nvPr>
                <p:ph idx="1"/>
              </p:nvPr>
            </p:nvSpPr>
            <p:spPr/>
            <p:txBody>
              <a:bodyPr>
                <a:normAutofit lnSpcReduction="10000"/>
              </a:bodyPr>
              <a:lstStyle/>
              <a:p>
                <a:r>
                  <a:rPr lang="en-US" dirty="0"/>
                  <a:t>The simulated system has the following specifications:</a:t>
                </a:r>
              </a:p>
              <a:p>
                <a:pPr lvl="1"/>
                <a:r>
                  <a:rPr lang="en-US" dirty="0"/>
                  <a:t>Lenses’ focus length: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=100</m:t>
                    </m:r>
                    <m:r>
                      <a:rPr lang="en-US" b="0" i="1" smtClean="0">
                        <a:latin typeface="Cambria Math" panose="02040503050406030204" pitchFamily="18" charset="0"/>
                      </a:rPr>
                      <m:t>𝑚𝑚</m:t>
                    </m:r>
                  </m:oMath>
                </a14:m>
                <a:endParaRPr lang="en-US" dirty="0"/>
              </a:p>
              <a:p>
                <a:pPr lvl="1"/>
                <a:r>
                  <a:rPr lang="en-US" dirty="0"/>
                  <a:t>Laser wavelength: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=633</m:t>
                    </m:r>
                    <m:r>
                      <a:rPr lang="en-US" b="0" i="1" smtClean="0">
                        <a:latin typeface="Cambria Math" panose="02040503050406030204" pitchFamily="18" charset="0"/>
                      </a:rPr>
                      <m:t>𝑛𝑚</m:t>
                    </m:r>
                  </m:oMath>
                </a14:m>
                <a:endParaRPr lang="en-US" dirty="0"/>
              </a:p>
              <a:p>
                <a:pPr lvl="1"/>
                <a:r>
                  <a:rPr lang="en-US" dirty="0"/>
                  <a:t>SLM pixel resolution: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rPr>
                      <m:t>𝜇</m:t>
                    </m:r>
                    <m:r>
                      <a:rPr lang="en-US" b="0" i="1" smtClean="0">
                        <a:latin typeface="Cambria Math" panose="02040503050406030204" pitchFamily="18" charset="0"/>
                      </a:rPr>
                      <m:t>𝑚</m:t>
                    </m:r>
                  </m:oMath>
                </a14:m>
                <a:endParaRPr lang="en-US" dirty="0"/>
              </a:p>
              <a:p>
                <a:pPr lvl="1"/>
                <a:r>
                  <a:rPr lang="en-US" dirty="0"/>
                  <a:t>Distance from object to first lens: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r>
                      <a:rPr lang="en-US" b="0" i="1" smtClean="0">
                        <a:latin typeface="Cambria Math" panose="02040503050406030204" pitchFamily="18" charset="0"/>
                      </a:rPr>
                      <m:t>=100</m:t>
                    </m:r>
                    <m:r>
                      <a:rPr lang="en-US" b="0" i="1" smtClean="0">
                        <a:latin typeface="Cambria Math" panose="02040503050406030204" pitchFamily="18" charset="0"/>
                      </a:rPr>
                      <m:t>𝑚𝑚</m:t>
                    </m:r>
                  </m:oMath>
                </a14:m>
                <a:endParaRPr lang="en-US" dirty="0"/>
              </a:p>
              <a:p>
                <a:pPr lvl="1"/>
                <a:r>
                  <a:rPr lang="en-US" dirty="0"/>
                  <a:t>Distance from second lens to image plane: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=100</m:t>
                    </m:r>
                    <m:r>
                      <a:rPr lang="en-US" b="0" i="1" smtClean="0">
                        <a:latin typeface="Cambria Math" panose="02040503050406030204" pitchFamily="18" charset="0"/>
                      </a:rPr>
                      <m:t>𝑚𝑚</m:t>
                    </m:r>
                  </m:oMath>
                </a14:m>
                <a:endParaRPr lang="en-US" dirty="0"/>
              </a:p>
              <a:p>
                <a:pPr lvl="1"/>
                <a:r>
                  <a:rPr lang="en-US" dirty="0"/>
                  <a:t>Distance to move the CCD to create out of focus images: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𝑧</m:t>
                    </m:r>
                    <m:r>
                      <a:rPr lang="en-US" b="0" i="1" smtClean="0">
                        <a:latin typeface="Cambria Math" panose="02040503050406030204" pitchFamily="18" charset="0"/>
                      </a:rPr>
                      <m:t>=10</m:t>
                    </m:r>
                    <m:r>
                      <a:rPr lang="en-US" b="0" i="1" smtClean="0">
                        <a:latin typeface="Cambria Math" panose="02040503050406030204" pitchFamily="18" charset="0"/>
                      </a:rPr>
                      <m:t>𝑚𝑚</m:t>
                    </m:r>
                  </m:oMath>
                </a14:m>
                <a:endParaRPr lang="en-US" dirty="0"/>
              </a:p>
              <a:p>
                <a:pPr lvl="1"/>
                <a:r>
                  <a:rPr lang="en-US" dirty="0"/>
                  <a:t>Image resolution: </a:t>
                </a:r>
                <a14:m>
                  <m:oMath xmlns:m="http://schemas.openxmlformats.org/officeDocument/2006/math">
                    <m:r>
                      <a:rPr lang="en-US" b="0" i="1" smtClean="0">
                        <a:latin typeface="Cambria Math" panose="02040503050406030204" pitchFamily="18" charset="0"/>
                      </a:rPr>
                      <m:t>1000×1000 </m:t>
                    </m:r>
                    <m:r>
                      <m:rPr>
                        <m:nor/>
                      </m:rPr>
                      <a:rPr lang="en-US" b="0" i="0" smtClean="0">
                        <a:latin typeface="Cambria Math" panose="02040503050406030204" pitchFamily="18" charset="0"/>
                      </a:rPr>
                      <m:t>pixels</m:t>
                    </m:r>
                  </m:oMath>
                </a14:m>
                <a:endParaRPr lang="en-US" dirty="0"/>
              </a:p>
              <a:p>
                <a:r>
                  <a:rPr lang="en-US" dirty="0"/>
                  <a:t>To check the viability of TIE reconstruction, we started with a standard 4f system as described above and simulated the movement of the image plane by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𝑧</m:t>
                    </m:r>
                  </m:oMath>
                </a14:m>
                <a:r>
                  <a:rPr lang="en-US" dirty="0"/>
                  <a:t> in front of and behind the focus plane.</a:t>
                </a:r>
              </a:p>
            </p:txBody>
          </p:sp>
        </mc:Choice>
        <mc:Fallback>
          <p:sp>
            <p:nvSpPr>
              <p:cNvPr id="3" name="Content Placeholder 2">
                <a:extLst>
                  <a:ext uri="{FF2B5EF4-FFF2-40B4-BE49-F238E27FC236}">
                    <a16:creationId xmlns:a16="http://schemas.microsoft.com/office/drawing/2014/main" id="{1484B058-314E-48C1-9D3A-881F269008A6}"/>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72122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7ACE8-6FA3-40AC-8342-81F0EBF56053}"/>
              </a:ext>
            </a:extLst>
          </p:cNvPr>
          <p:cNvSpPr>
            <a:spLocks noGrp="1"/>
          </p:cNvSpPr>
          <p:nvPr>
            <p:ph type="title"/>
          </p:nvPr>
        </p:nvSpPr>
        <p:spPr/>
        <p:txBody>
          <a:bodyPr/>
          <a:lstStyle/>
          <a:p>
            <a:r>
              <a:rPr lang="en-US" dirty="0"/>
              <a:t>Simulating the Phase Object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A75295-41C4-4D1C-A056-DB43691D2394}"/>
                  </a:ext>
                </a:extLst>
              </p:cNvPr>
              <p:cNvSpPr>
                <a:spLocks noGrp="1"/>
              </p:cNvSpPr>
              <p:nvPr>
                <p:ph idx="1"/>
              </p:nvPr>
            </p:nvSpPr>
            <p:spPr/>
            <p:txBody>
              <a:bodyPr/>
              <a:lstStyle/>
              <a:p>
                <a:r>
                  <a:rPr lang="en-US" dirty="0"/>
                  <a:t>To simulate the phase object, we used an image of the USAF 1951 Resolution chart. </a:t>
                </a:r>
              </a:p>
              <a:p>
                <a:r>
                  <a:rPr lang="en-US" dirty="0"/>
                  <a:t>We loaded the resolution chart into a grayscale image, after that we translated the data of the image to fit into information that we can input to the phase.</a:t>
                </a:r>
              </a:p>
              <a:p>
                <a:r>
                  <a:rPr lang="en-US" dirty="0"/>
                  <a:t>To do that we took the grayscale values (0 to 255) and multiplied by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256</m:t>
                        </m:r>
                      </m:den>
                    </m:f>
                  </m:oMath>
                </a14:m>
                <a:r>
                  <a:rPr lang="en-US" dirty="0"/>
                  <a:t>. This maps the 256 values of grayscale into radians, which are then </a:t>
                </a:r>
                <a:r>
                  <a:rPr lang="en-US"/>
                  <a:t>being input into the </a:t>
                </a:r>
                <a:endParaRPr lang="en-US" dirty="0"/>
              </a:p>
            </p:txBody>
          </p:sp>
        </mc:Choice>
        <mc:Fallback>
          <p:sp>
            <p:nvSpPr>
              <p:cNvPr id="3" name="Content Placeholder 2">
                <a:extLst>
                  <a:ext uri="{FF2B5EF4-FFF2-40B4-BE49-F238E27FC236}">
                    <a16:creationId xmlns:a16="http://schemas.microsoft.com/office/drawing/2014/main" id="{8DA75295-41C4-4D1C-A056-DB43691D239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22357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3854-49BF-4EF0-A9A7-F06FFD68533A}"/>
              </a:ext>
            </a:extLst>
          </p:cNvPr>
          <p:cNvSpPr>
            <a:spLocks noGrp="1"/>
          </p:cNvSpPr>
          <p:nvPr>
            <p:ph type="title"/>
          </p:nvPr>
        </p:nvSpPr>
        <p:spPr/>
        <p:txBody>
          <a:bodyPr/>
          <a:lstStyle/>
          <a:p>
            <a:r>
              <a:rPr lang="en-US" dirty="0"/>
              <a:t>Solving the Poisson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77AAFB-6A9A-4552-A8B7-157B0E44A6D0}"/>
                  </a:ext>
                </a:extLst>
              </p:cNvPr>
              <p:cNvSpPr>
                <a:spLocks noGrp="1"/>
              </p:cNvSpPr>
              <p:nvPr>
                <p:ph idx="1"/>
              </p:nvPr>
            </p:nvSpPr>
            <p:spPr>
              <a:xfrm>
                <a:off x="838200" y="1434517"/>
                <a:ext cx="10515600" cy="4742446"/>
              </a:xfrm>
            </p:spPr>
            <p:txBody>
              <a:bodyPr>
                <a:normAutofit fontScale="92500" lnSpcReduction="10000"/>
              </a:bodyPr>
              <a:lstStyle/>
              <a:p>
                <a:r>
                  <a:rPr lang="en-US" dirty="0"/>
                  <a:t>To solve the Poisson equation needed to reconstruct the phase, we implemented the method described in </a:t>
                </a:r>
                <a:r>
                  <a:rPr lang="en-US" dirty="0">
                    <a:hlinkClick r:id="rId2"/>
                  </a:rPr>
                  <a:t>this article</a:t>
                </a:r>
                <a:r>
                  <a:rPr lang="en-US" dirty="0"/>
                  <a:t>, written by </a:t>
                </a:r>
                <a:r>
                  <a:rPr lang="en-US" b="0" i="0" dirty="0" err="1">
                    <a:solidFill>
                      <a:srgbClr val="222222"/>
                    </a:solidFill>
                    <a:effectLst/>
                    <a:latin typeface="Open Sans"/>
                  </a:rPr>
                  <a:t>Basunia</a:t>
                </a:r>
                <a:r>
                  <a:rPr lang="en-US" b="0" i="0" dirty="0">
                    <a:solidFill>
                      <a:srgbClr val="222222"/>
                    </a:solidFill>
                    <a:effectLst/>
                    <a:latin typeface="Open Sans"/>
                  </a:rPr>
                  <a:t>, Banerjee, </a:t>
                </a:r>
                <a:r>
                  <a:rPr lang="en-US" b="0" i="0" dirty="0" err="1">
                    <a:solidFill>
                      <a:srgbClr val="222222"/>
                    </a:solidFill>
                    <a:effectLst/>
                    <a:latin typeface="Open Sans"/>
                  </a:rPr>
                  <a:t>Abeywickrema</a:t>
                </a:r>
                <a:r>
                  <a:rPr lang="en-US" b="0" i="0" dirty="0">
                    <a:solidFill>
                      <a:srgbClr val="222222"/>
                    </a:solidFill>
                    <a:effectLst/>
                    <a:latin typeface="Open Sans"/>
                  </a:rPr>
                  <a:t>, Poon, and Zhang, using the formula:</a:t>
                </a:r>
              </a:p>
              <a:p>
                <a:pPr lvl="1"/>
                <a14:m>
                  <m:oMath xmlns:m="http://schemas.openxmlformats.org/officeDocument/2006/math">
                    <m:r>
                      <a:rPr lang="en-US" b="0" i="1" smtClean="0">
                        <a:latin typeface="Cambria Math" panose="02040503050406030204" pitchFamily="18" charset="0"/>
                      </a:rPr>
                      <m:t>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ℱ</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ℱ</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𝐼</m:t>
                                </m:r>
                              </m:num>
                              <m:den>
                                <m:r>
                                  <a:rPr lang="en-US" b="0" i="1" smtClean="0">
                                    <a:latin typeface="Cambria Math" panose="02040503050406030204" pitchFamily="18" charset="0"/>
                                  </a:rPr>
                                  <m:t>𝜕</m:t>
                                </m:r>
                                <m:r>
                                  <a:rPr lang="en-US" b="0" i="1" smtClean="0">
                                    <a:latin typeface="Cambria Math" panose="02040503050406030204" pitchFamily="18" charset="0"/>
                                  </a:rPr>
                                  <m:t>𝑧</m:t>
                                </m:r>
                              </m:den>
                            </m:f>
                          </m:e>
                        </m:d>
                      </m:e>
                    </m:d>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𝜆</m:t>
                        </m:r>
                      </m:den>
                    </m:f>
                  </m:oMath>
                </a14:m>
                <a:r>
                  <a:rPr lang="en-US" dirty="0"/>
                  <a:t> is the wavenumber,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𝐼</m:t>
                        </m:r>
                      </m:num>
                      <m:den>
                        <m:r>
                          <a:rPr lang="en-US" i="1">
                            <a:latin typeface="Cambria Math" panose="02040503050406030204" pitchFamily="18" charset="0"/>
                          </a:rPr>
                          <m:t>𝜕</m:t>
                        </m:r>
                        <m:r>
                          <a:rPr lang="en-US" i="1">
                            <a:latin typeface="Cambria Math" panose="02040503050406030204" pitchFamily="18" charset="0"/>
                          </a:rPr>
                          <m:t>𝑧</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𝑧</m:t>
                        </m:r>
                        <m:r>
                          <a:rPr lang="en-US" i="1">
                            <a:latin typeface="Cambria Math" panose="02040503050406030204" pitchFamily="18" charset="0"/>
                          </a:rPr>
                          <m:t>)</m:t>
                        </m:r>
                      </m:num>
                      <m:den>
                        <m:r>
                          <a:rPr lang="en-US" i="1">
                            <a:latin typeface="Cambria Math" panose="02040503050406030204" pitchFamily="18" charset="0"/>
                          </a:rPr>
                          <m:t>2</m:t>
                        </m:r>
                        <m:r>
                          <a:rPr lang="en-US" i="1">
                            <a:latin typeface="Cambria Math" panose="02040503050406030204" pitchFamily="18" charset="0"/>
                          </a:rPr>
                          <m:t>𝐼</m:t>
                        </m:r>
                      </m:den>
                    </m:f>
                  </m:oMath>
                </a14:m>
                <a:r>
                  <a:rPr lang="en-US" dirty="0"/>
                  <a:t> is the approximation of the partial derivative with respect to the propagation axis.</a:t>
                </a:r>
              </a:p>
              <a:p>
                <a:pPr lvl="1"/>
                <a:r>
                  <a:rPr lang="en-US" dirty="0"/>
                  <a:t>Since we did not set a phase mask on the SLM, it has no effect on the simulation, thus the spatial frequencies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m:t>
                        </m:r>
                      </m:sub>
                    </m:sSub>
                  </m:oMath>
                </a14:m>
                <a:r>
                  <a:rPr lang="en-US" dirty="0"/>
                  <a:t> are equal, and we know that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oMath>
                </a14:m>
                <a:r>
                  <a:rPr lang="en-US" dirty="0"/>
                  <a:t>, so we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oMath>
                </a14:m>
                <a:endParaRPr lang="en-US" dirty="0"/>
              </a:p>
              <a:p>
                <a:r>
                  <a:rPr lang="en-US" dirty="0"/>
                  <a:t>In the following slides we can see that our reconstruction is not yet complete, and one of the reasons we suspect as the issue is the Poisson equation solution method.</a:t>
                </a:r>
              </a:p>
            </p:txBody>
          </p:sp>
        </mc:Choice>
        <mc:Fallback>
          <p:sp>
            <p:nvSpPr>
              <p:cNvPr id="3" name="Content Placeholder 2">
                <a:extLst>
                  <a:ext uri="{FF2B5EF4-FFF2-40B4-BE49-F238E27FC236}">
                    <a16:creationId xmlns:a16="http://schemas.microsoft.com/office/drawing/2014/main" id="{1F77AAFB-6A9A-4552-A8B7-157B0E44A6D0}"/>
                  </a:ext>
                </a:extLst>
              </p:cNvPr>
              <p:cNvSpPr>
                <a:spLocks noGrp="1" noRot="1" noChangeAspect="1" noMove="1" noResize="1" noEditPoints="1" noAdjustHandles="1" noChangeArrowheads="1" noChangeShapeType="1" noTextEdit="1"/>
              </p:cNvSpPr>
              <p:nvPr>
                <p:ph idx="1"/>
              </p:nvPr>
            </p:nvSpPr>
            <p:spPr>
              <a:xfrm>
                <a:off x="838200" y="1434517"/>
                <a:ext cx="10515600" cy="4742446"/>
              </a:xfrm>
              <a:blipFill>
                <a:blip r:embed="rId3"/>
                <a:stretch>
                  <a:fillRect l="-928" t="-2571" r="-1101" b="-900"/>
                </a:stretch>
              </a:blipFill>
            </p:spPr>
            <p:txBody>
              <a:bodyPr/>
              <a:lstStyle/>
              <a:p>
                <a:r>
                  <a:rPr lang="en-US">
                    <a:noFill/>
                  </a:rPr>
                  <a:t> </a:t>
                </a:r>
              </a:p>
            </p:txBody>
          </p:sp>
        </mc:Fallback>
      </mc:AlternateContent>
    </p:spTree>
    <p:extLst>
      <p:ext uri="{BB962C8B-B14F-4D97-AF65-F5344CB8AC3E}">
        <p14:creationId xmlns:p14="http://schemas.microsoft.com/office/powerpoint/2010/main" val="241606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5746-5B25-4727-AA36-ABCC5E0EB705}"/>
              </a:ext>
            </a:extLst>
          </p:cNvPr>
          <p:cNvSpPr>
            <a:spLocks noGrp="1"/>
          </p:cNvSpPr>
          <p:nvPr>
            <p:ph type="title"/>
          </p:nvPr>
        </p:nvSpPr>
        <p:spPr/>
        <p:txBody>
          <a:bodyPr/>
          <a:lstStyle/>
          <a:p>
            <a:r>
              <a:rPr lang="en-US" dirty="0"/>
              <a:t>Phase Object</a:t>
            </a:r>
          </a:p>
        </p:txBody>
      </p:sp>
      <p:pic>
        <p:nvPicPr>
          <p:cNvPr id="5" name="Content Placeholder 4">
            <a:extLst>
              <a:ext uri="{FF2B5EF4-FFF2-40B4-BE49-F238E27FC236}">
                <a16:creationId xmlns:a16="http://schemas.microsoft.com/office/drawing/2014/main" id="{BA5EBB40-D83F-4289-A407-27198C42768C}"/>
              </a:ext>
            </a:extLst>
          </p:cNvPr>
          <p:cNvPicPr>
            <a:picLocks noGrp="1" noChangeAspect="1"/>
          </p:cNvPicPr>
          <p:nvPr>
            <p:ph idx="1"/>
          </p:nvPr>
        </p:nvPicPr>
        <p:blipFill>
          <a:blip r:embed="rId2"/>
          <a:stretch>
            <a:fillRect/>
          </a:stretch>
        </p:blipFill>
        <p:spPr>
          <a:xfrm>
            <a:off x="1057469" y="1690688"/>
            <a:ext cx="5334000" cy="4000500"/>
          </a:xfrm>
        </p:spPr>
      </p:pic>
      <p:pic>
        <p:nvPicPr>
          <p:cNvPr id="7" name="Picture 6">
            <a:extLst>
              <a:ext uri="{FF2B5EF4-FFF2-40B4-BE49-F238E27FC236}">
                <a16:creationId xmlns:a16="http://schemas.microsoft.com/office/drawing/2014/main" id="{39EAB78A-24A9-4877-9792-68CFC80F442B}"/>
              </a:ext>
            </a:extLst>
          </p:cNvPr>
          <p:cNvPicPr>
            <a:picLocks noChangeAspect="1"/>
          </p:cNvPicPr>
          <p:nvPr/>
        </p:nvPicPr>
        <p:blipFill>
          <a:blip r:embed="rId3"/>
          <a:stretch>
            <a:fillRect/>
          </a:stretch>
        </p:blipFill>
        <p:spPr>
          <a:xfrm>
            <a:off x="6610738" y="1690688"/>
            <a:ext cx="5334000" cy="4000500"/>
          </a:xfrm>
          <a:prstGeom prst="rect">
            <a:avLst/>
          </a:prstGeom>
        </p:spPr>
      </p:pic>
    </p:spTree>
    <p:extLst>
      <p:ext uri="{BB962C8B-B14F-4D97-AF65-F5344CB8AC3E}">
        <p14:creationId xmlns:p14="http://schemas.microsoft.com/office/powerpoint/2010/main" val="370823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3B40-82B1-428E-9399-4E39787326E4}"/>
              </a:ext>
            </a:extLst>
          </p:cNvPr>
          <p:cNvSpPr>
            <a:spLocks noGrp="1"/>
          </p:cNvSpPr>
          <p:nvPr>
            <p:ph type="title"/>
          </p:nvPr>
        </p:nvSpPr>
        <p:spPr>
          <a:xfrm>
            <a:off x="-14354" y="0"/>
            <a:ext cx="10515600" cy="1325563"/>
          </a:xfrm>
        </p:spPr>
        <p:txBody>
          <a:bodyPr/>
          <a:lstStyle/>
          <a:p>
            <a:r>
              <a:rPr lang="en-US" dirty="0" err="1"/>
              <a:t>I_before_image</a:t>
            </a:r>
            <a:endParaRPr lang="en-US" dirty="0"/>
          </a:p>
        </p:txBody>
      </p:sp>
      <p:pic>
        <p:nvPicPr>
          <p:cNvPr id="5" name="Content Placeholder 4">
            <a:extLst>
              <a:ext uri="{FF2B5EF4-FFF2-40B4-BE49-F238E27FC236}">
                <a16:creationId xmlns:a16="http://schemas.microsoft.com/office/drawing/2014/main" id="{42BD279F-1B5A-4364-907D-6A8B0DDF8F6A}"/>
              </a:ext>
            </a:extLst>
          </p:cNvPr>
          <p:cNvPicPr>
            <a:picLocks noGrp="1" noChangeAspect="1"/>
          </p:cNvPicPr>
          <p:nvPr>
            <p:ph idx="1"/>
          </p:nvPr>
        </p:nvPicPr>
        <p:blipFill>
          <a:blip r:embed="rId2"/>
          <a:stretch>
            <a:fillRect/>
          </a:stretch>
        </p:blipFill>
        <p:spPr>
          <a:xfrm>
            <a:off x="-14354" y="1175015"/>
            <a:ext cx="4000500" cy="3000375"/>
          </a:xfrm>
        </p:spPr>
      </p:pic>
      <p:pic>
        <p:nvPicPr>
          <p:cNvPr id="7" name="Picture 6">
            <a:extLst>
              <a:ext uri="{FF2B5EF4-FFF2-40B4-BE49-F238E27FC236}">
                <a16:creationId xmlns:a16="http://schemas.microsoft.com/office/drawing/2014/main" id="{F8BB4F4D-13E3-4A54-A2F6-6A632CECBAC6}"/>
              </a:ext>
            </a:extLst>
          </p:cNvPr>
          <p:cNvPicPr>
            <a:picLocks noChangeAspect="1"/>
          </p:cNvPicPr>
          <p:nvPr/>
        </p:nvPicPr>
        <p:blipFill>
          <a:blip r:embed="rId3"/>
          <a:stretch>
            <a:fillRect/>
          </a:stretch>
        </p:blipFill>
        <p:spPr>
          <a:xfrm>
            <a:off x="4014856" y="1175014"/>
            <a:ext cx="4000500" cy="3000375"/>
          </a:xfrm>
          <a:prstGeom prst="rect">
            <a:avLst/>
          </a:prstGeom>
        </p:spPr>
      </p:pic>
      <p:pic>
        <p:nvPicPr>
          <p:cNvPr id="9" name="Picture 8">
            <a:extLst>
              <a:ext uri="{FF2B5EF4-FFF2-40B4-BE49-F238E27FC236}">
                <a16:creationId xmlns:a16="http://schemas.microsoft.com/office/drawing/2014/main" id="{6D0B08E7-A479-4DD9-9E5A-E4359BB076D3}"/>
              </a:ext>
            </a:extLst>
          </p:cNvPr>
          <p:cNvPicPr>
            <a:picLocks noChangeAspect="1"/>
          </p:cNvPicPr>
          <p:nvPr/>
        </p:nvPicPr>
        <p:blipFill>
          <a:blip r:embed="rId4"/>
          <a:stretch>
            <a:fillRect/>
          </a:stretch>
        </p:blipFill>
        <p:spPr>
          <a:xfrm>
            <a:off x="7934918" y="1175013"/>
            <a:ext cx="4000500" cy="3000375"/>
          </a:xfrm>
          <a:prstGeom prst="rect">
            <a:avLst/>
          </a:prstGeom>
        </p:spPr>
      </p:pic>
      <p:pic>
        <p:nvPicPr>
          <p:cNvPr id="11" name="Picture 10">
            <a:extLst>
              <a:ext uri="{FF2B5EF4-FFF2-40B4-BE49-F238E27FC236}">
                <a16:creationId xmlns:a16="http://schemas.microsoft.com/office/drawing/2014/main" id="{1110B5E4-4456-4103-A857-EB50FAE04B04}"/>
              </a:ext>
            </a:extLst>
          </p:cNvPr>
          <p:cNvPicPr>
            <a:picLocks noChangeAspect="1"/>
          </p:cNvPicPr>
          <p:nvPr/>
        </p:nvPicPr>
        <p:blipFill>
          <a:blip r:embed="rId5"/>
          <a:stretch>
            <a:fillRect/>
          </a:stretch>
        </p:blipFill>
        <p:spPr>
          <a:xfrm>
            <a:off x="1" y="3905866"/>
            <a:ext cx="4000500" cy="3000375"/>
          </a:xfrm>
          <a:prstGeom prst="rect">
            <a:avLst/>
          </a:prstGeom>
        </p:spPr>
      </p:pic>
      <p:pic>
        <p:nvPicPr>
          <p:cNvPr id="17" name="Picture 16">
            <a:extLst>
              <a:ext uri="{FF2B5EF4-FFF2-40B4-BE49-F238E27FC236}">
                <a16:creationId xmlns:a16="http://schemas.microsoft.com/office/drawing/2014/main" id="{27C60AD4-A1DF-4811-A326-A83C261BD3BE}"/>
              </a:ext>
            </a:extLst>
          </p:cNvPr>
          <p:cNvPicPr>
            <a:picLocks noChangeAspect="1"/>
          </p:cNvPicPr>
          <p:nvPr/>
        </p:nvPicPr>
        <p:blipFill>
          <a:blip r:embed="rId6"/>
          <a:stretch>
            <a:fillRect/>
          </a:stretch>
        </p:blipFill>
        <p:spPr>
          <a:xfrm>
            <a:off x="7934918" y="3905866"/>
            <a:ext cx="4000500" cy="3000375"/>
          </a:xfrm>
          <a:prstGeom prst="rect">
            <a:avLst/>
          </a:prstGeom>
        </p:spPr>
      </p:pic>
      <p:pic>
        <p:nvPicPr>
          <p:cNvPr id="19" name="Picture 18">
            <a:extLst>
              <a:ext uri="{FF2B5EF4-FFF2-40B4-BE49-F238E27FC236}">
                <a16:creationId xmlns:a16="http://schemas.microsoft.com/office/drawing/2014/main" id="{AA049D82-BFAA-4757-B1E7-FC68B6F326B0}"/>
              </a:ext>
            </a:extLst>
          </p:cNvPr>
          <p:cNvPicPr>
            <a:picLocks noChangeAspect="1"/>
          </p:cNvPicPr>
          <p:nvPr/>
        </p:nvPicPr>
        <p:blipFill>
          <a:blip r:embed="rId7"/>
          <a:stretch>
            <a:fillRect/>
          </a:stretch>
        </p:blipFill>
        <p:spPr>
          <a:xfrm>
            <a:off x="4041890" y="3905866"/>
            <a:ext cx="4000500" cy="3000375"/>
          </a:xfrm>
          <a:prstGeom prst="rect">
            <a:avLst/>
          </a:prstGeom>
        </p:spPr>
      </p:pic>
    </p:spTree>
    <p:extLst>
      <p:ext uri="{BB962C8B-B14F-4D97-AF65-F5344CB8AC3E}">
        <p14:creationId xmlns:p14="http://schemas.microsoft.com/office/powerpoint/2010/main" val="358485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728</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Open Sans</vt:lpstr>
      <vt:lpstr>Office Theme</vt:lpstr>
      <vt:lpstr>Transport of Intensity based Quantitative Phase Imaging</vt:lpstr>
      <vt:lpstr>Propagating the phase object</vt:lpstr>
      <vt:lpstr>Propagation Through 4f System</vt:lpstr>
      <vt:lpstr>Schematic of the Simulated System</vt:lpstr>
      <vt:lpstr>System Specifications</vt:lpstr>
      <vt:lpstr>Simulating the Phase Object </vt:lpstr>
      <vt:lpstr>Solving the Poisson Equation</vt:lpstr>
      <vt:lpstr>Phase Object</vt:lpstr>
      <vt:lpstr>I_before_image</vt:lpstr>
      <vt:lpstr>I_image</vt:lpstr>
      <vt:lpstr>I_after_image</vt:lpstr>
      <vt:lpstr>Reconstructed Phase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of Intensity based Quantitative Phase Imaging</dc:title>
  <dc:creator>Asaf Cohen</dc:creator>
  <cp:lastModifiedBy>Asaf Cohen</cp:lastModifiedBy>
  <cp:revision>26</cp:revision>
  <dcterms:created xsi:type="dcterms:W3CDTF">2020-12-12T14:08:43Z</dcterms:created>
  <dcterms:modified xsi:type="dcterms:W3CDTF">2020-12-22T18:45:33Z</dcterms:modified>
</cp:coreProperties>
</file>